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4" r:id="rId2"/>
    <p:sldId id="259" r:id="rId3"/>
    <p:sldId id="298" r:id="rId4"/>
    <p:sldId id="300" r:id="rId5"/>
    <p:sldId id="299" r:id="rId6"/>
    <p:sldId id="301" r:id="rId7"/>
    <p:sldId id="258" r:id="rId8"/>
    <p:sldId id="302" r:id="rId9"/>
    <p:sldId id="303" r:id="rId10"/>
    <p:sldId id="306" r:id="rId11"/>
    <p:sldId id="292" r:id="rId12"/>
    <p:sldId id="305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vasha Maxim" initials="KM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051"/>
    <a:srgbClr val="F7A61E"/>
    <a:srgbClr val="169FDB"/>
    <a:srgbClr val="E52329"/>
    <a:srgbClr val="F98007"/>
    <a:srgbClr val="EA4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9"/>
    <p:restoredTop sz="90290" autoAdjust="0"/>
  </p:normalViewPr>
  <p:slideViewPr>
    <p:cSldViewPr snapToGrid="0">
      <p:cViewPr>
        <p:scale>
          <a:sx n="60" d="100"/>
          <a:sy n="60" d="100"/>
        </p:scale>
        <p:origin x="-2946" y="-1068"/>
      </p:cViewPr>
      <p:guideLst>
        <p:guide orient="horz" pos="2160"/>
        <p:guide pos="3840"/>
      </p:guideLst>
    </p:cSldViewPr>
  </p:slideViewPr>
  <p:notesTextViewPr>
    <p:cViewPr>
      <p:scale>
        <a:sx n="135" d="100"/>
        <a:sy n="13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4F13B-0D83-452E-882E-2C3756DA2116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C704F-9EBF-4C89-A8AC-49C7B4E96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4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704F-9EBF-4C89-A8AC-49C7B4E96AF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662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704F-9EBF-4C89-A8AC-49C7B4E96AF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93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704F-9EBF-4C89-A8AC-49C7B4E96AF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9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704F-9EBF-4C89-A8AC-49C7B4E96AF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93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704F-9EBF-4C89-A8AC-49C7B4E96AF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9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9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2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80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разец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193D1DD4-1B5B-CB41-9D4A-6F501449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1196" y="6417111"/>
            <a:ext cx="80554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A35BD2-5FEC-124D-A20F-52A962BC3A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D131D42-BDEE-6F4C-92E3-C52143802F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63386" y="876132"/>
            <a:ext cx="2106076" cy="1701061"/>
          </a:xfrm>
          <a:prstGeom prst="rect">
            <a:avLst/>
          </a:prstGeom>
        </p:spPr>
      </p:pic>
      <p:sp>
        <p:nvSpPr>
          <p:cNvPr id="7" name="Текст 10">
            <a:extLst>
              <a:ext uri="{FF2B5EF4-FFF2-40B4-BE49-F238E27FC236}">
                <a16:creationId xmlns="" xmlns:a16="http://schemas.microsoft.com/office/drawing/2014/main" id="{B9E17EEF-9DD0-C249-BCDA-5C911BB031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23361" y="5819620"/>
            <a:ext cx="3070225" cy="311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8" name="Заголовок 10">
            <a:extLst>
              <a:ext uri="{FF2B5EF4-FFF2-40B4-BE49-F238E27FC236}">
                <a16:creationId xmlns="" xmlns:a16="http://schemas.microsoft.com/office/drawing/2014/main" id="{61571C89-9CCA-5C4F-89F7-D58080C2B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3361" y="1566055"/>
            <a:ext cx="6317681" cy="17010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r>
              <a:rPr lang="ru-RU" dirty="0"/>
              <a:t>ОБРАЗЕЦ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452D47-7E80-594A-AB05-A665565F8D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58809" y="1726663"/>
            <a:ext cx="725716" cy="300907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40A97157-09ED-7140-A278-9981B3545D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23361" y="3409718"/>
            <a:ext cx="6317681" cy="8918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28134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2" pos="345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разец 3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D735C682-D506-F04C-960F-22F807DC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1196" y="6417111"/>
            <a:ext cx="80554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A35BD2-5FEC-124D-A20F-52A962BC3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C233BF69-8759-E646-977A-73DA401B37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1931" y="3291840"/>
            <a:ext cx="2247901" cy="30175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4A6E623-5E10-724C-B491-BF047745A4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342" y="258326"/>
            <a:ext cx="578758" cy="2399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D295AB23-75CE-AF4A-BB97-76B0BB2436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392238" y="258326"/>
            <a:ext cx="444500" cy="368300"/>
          </a:xfrm>
          <a:prstGeom prst="rect">
            <a:avLst/>
          </a:prstGeom>
        </p:spPr>
      </p:pic>
      <p:sp>
        <p:nvSpPr>
          <p:cNvPr id="23" name="Текст 14">
            <a:extLst>
              <a:ext uri="{FF2B5EF4-FFF2-40B4-BE49-F238E27FC236}">
                <a16:creationId xmlns="" xmlns:a16="http://schemas.microsoft.com/office/drawing/2014/main" id="{C196BFCD-0A28-BD46-91F4-532CD05C29F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62291" y="3291840"/>
            <a:ext cx="2247901" cy="30175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</a:t>
            </a:r>
          </a:p>
        </p:txBody>
      </p:sp>
      <p:sp>
        <p:nvSpPr>
          <p:cNvPr id="24" name="Текст 14">
            <a:extLst>
              <a:ext uri="{FF2B5EF4-FFF2-40B4-BE49-F238E27FC236}">
                <a16:creationId xmlns="" xmlns:a16="http://schemas.microsoft.com/office/drawing/2014/main" id="{5C1911F0-4271-7F4E-8479-5C14056313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9791" y="3291840"/>
            <a:ext cx="2247901" cy="30175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</a:t>
            </a:r>
          </a:p>
        </p:txBody>
      </p:sp>
      <p:sp>
        <p:nvSpPr>
          <p:cNvPr id="25" name="Текст 14">
            <a:extLst>
              <a:ext uri="{FF2B5EF4-FFF2-40B4-BE49-F238E27FC236}">
                <a16:creationId xmlns="" xmlns:a16="http://schemas.microsoft.com/office/drawing/2014/main" id="{5FB482D1-60E3-F54C-A5B7-5A0D467E0F6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30631" y="3291840"/>
            <a:ext cx="2247901" cy="30175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677082C-0FAF-9B42-989B-282D8D788A0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84375" y="1865821"/>
            <a:ext cx="1243013" cy="124301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rgbClr val="6B6A6A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Рисунок 2">
            <a:extLst>
              <a:ext uri="{FF2B5EF4-FFF2-40B4-BE49-F238E27FC236}">
                <a16:creationId xmlns="" xmlns:a16="http://schemas.microsoft.com/office/drawing/2014/main" id="{B75BEF37-69AB-9C40-A388-CE5F1DCDBE2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964735" y="1865821"/>
            <a:ext cx="1243013" cy="124301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rgbClr val="6B6A6A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6D662757-0F96-1A45-995C-0DA2540A3E1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822235" y="1865821"/>
            <a:ext cx="1243013" cy="124301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rgbClr val="6B6A6A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83FF2E18-0DF3-1C44-A395-BEAFB87EDC3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733075" y="1865821"/>
            <a:ext cx="1243013" cy="124301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rgbClr val="6B6A6A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0" name="Текст 15">
            <a:extLst>
              <a:ext uri="{FF2B5EF4-FFF2-40B4-BE49-F238E27FC236}">
                <a16:creationId xmlns="" xmlns:a16="http://schemas.microsoft.com/office/drawing/2014/main" id="{C35F834E-338D-6D40-B8BF-19C056EB0B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782" y="176030"/>
            <a:ext cx="4702063" cy="15623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85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разец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A6984BAD-F37B-4F41-9569-40FD370169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5781" y="1960772"/>
            <a:ext cx="4702064" cy="4080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 текста</a:t>
            </a:r>
          </a:p>
        </p:txBody>
      </p:sp>
      <p:sp>
        <p:nvSpPr>
          <p:cNvPr id="19" name="Рисунок 18">
            <a:extLst>
              <a:ext uri="{FF2B5EF4-FFF2-40B4-BE49-F238E27FC236}">
                <a16:creationId xmlns="" xmlns:a16="http://schemas.microsoft.com/office/drawing/2014/main" id="{80CAA71F-C8C2-B747-B916-4891275C2A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43600" y="1051560"/>
            <a:ext cx="5893139" cy="49900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6" name="Текст 15">
            <a:extLst>
              <a:ext uri="{FF2B5EF4-FFF2-40B4-BE49-F238E27FC236}">
                <a16:creationId xmlns="" xmlns:a16="http://schemas.microsoft.com/office/drawing/2014/main" id="{FF304E3B-4060-DD4D-8946-0FAB29EA0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782" y="176030"/>
            <a:ext cx="4702063" cy="15623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24A8FA57-7C1E-394A-BDCC-32A957E0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1196" y="6417111"/>
            <a:ext cx="80554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A35BD2-5FEC-124D-A20F-52A962BC3A0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AF792C1-34D8-EA46-B6F3-0A04BA067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342" y="258326"/>
            <a:ext cx="578758" cy="2399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531D0AE-87A0-4E43-826D-96C5C87F5D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392238" y="258326"/>
            <a:ext cx="444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1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1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85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0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3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9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2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74C0-1F30-4D5C-8E53-0225C8C4C827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11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strana2020.ru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  <a:t/>
            </a:r>
            <a:b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</a:br>
            <a: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  <a:t/>
            </a:r>
            <a:b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</a:br>
            <a: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  <a:t/>
            </a:r>
            <a:b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</a:br>
            <a: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  <a:t/>
            </a:r>
            <a:b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</a:br>
            <a: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  <a:t/>
            </a:r>
            <a:b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</a:br>
            <a: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  <a:t/>
            </a:r>
            <a:b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6087" y="2225437"/>
            <a:ext cx="8031296" cy="2445716"/>
          </a:xfrm>
        </p:spPr>
        <p:txBody>
          <a:bodyPr>
            <a:normAutofit/>
          </a:bodyPr>
          <a:lstStyle/>
          <a:p>
            <a:r>
              <a:rPr lang="ru-RU" sz="4000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перепись населения </a:t>
            </a:r>
            <a:r>
              <a:rPr lang="ru-RU" sz="4000" b="1" dirty="0" smtClean="0"/>
              <a:t>2020</a:t>
            </a:r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7451" y="267632"/>
            <a:ext cx="9882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Федеральной службы государственной статистики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Архангельской области и Ненецкому автономному округу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812" t="25195" r="2813" b="18945"/>
          <a:stretch>
            <a:fillRect/>
          </a:stretch>
        </p:blipFill>
        <p:spPr bwMode="auto">
          <a:xfrm>
            <a:off x="0" y="-21450"/>
            <a:ext cx="12192000" cy="68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510325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9CDDAF6F-9DD0-2742-A393-FBD854BE10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95" y="-12700"/>
            <a:ext cx="12192000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D3CFFC40-4827-A349-BCE4-D6917DC43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" y="606724"/>
            <a:ext cx="4995860" cy="5235276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2C65E116-CB98-1E41-A187-0FF80FE4BB30}"/>
              </a:ext>
            </a:extLst>
          </p:cNvPr>
          <p:cNvSpPr/>
          <p:nvPr/>
        </p:nvSpPr>
        <p:spPr>
          <a:xfrm>
            <a:off x="1121835" y="1612901"/>
            <a:ext cx="37295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 УСТРАНЕНИЯ НЕДОСТАТКОВ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АДРЕСНОМ ХОЗЯЙСТВЕ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="" xmlns:a16="http://schemas.microsoft.com/office/drawing/2014/main" id="{A0E522DE-DE19-C242-8FA3-6988B1D18FDE}"/>
              </a:ext>
            </a:extLst>
          </p:cNvPr>
          <p:cNvSpPr/>
          <p:nvPr/>
        </p:nvSpPr>
        <p:spPr>
          <a:xfrm>
            <a:off x="4762888" y="2613697"/>
            <a:ext cx="6322943" cy="11328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2">
            <a:extLst>
              <a:ext uri="{FF2B5EF4-FFF2-40B4-BE49-F238E27FC236}">
                <a16:creationId xmlns="" xmlns:a16="http://schemas.microsoft.com/office/drawing/2014/main" id="{CA86069B-20BA-5A44-84ED-1F8135F14BE2}"/>
              </a:ext>
            </a:extLst>
          </p:cNvPr>
          <p:cNvGrpSpPr/>
          <p:nvPr/>
        </p:nvGrpSpPr>
        <p:grpSpPr>
          <a:xfrm rot="19854334">
            <a:off x="121712" y="1363012"/>
            <a:ext cx="1023817" cy="568472"/>
            <a:chOff x="604443" y="1524706"/>
            <a:chExt cx="5662854" cy="568472"/>
          </a:xfrm>
        </p:grpSpPr>
        <p:sp>
          <p:nvSpPr>
            <p:cNvPr id="76" name="Овал 23">
              <a:extLst>
                <a:ext uri="{FF2B5EF4-FFF2-40B4-BE49-F238E27FC236}">
                  <a16:creationId xmlns="" xmlns:a16="http://schemas.microsoft.com/office/drawing/2014/main" id="{458F5849-CA27-464A-881D-5F733F63050F}"/>
                </a:ext>
              </a:extLst>
            </p:cNvPr>
            <p:cNvSpPr/>
            <p:nvPr/>
          </p:nvSpPr>
          <p:spPr>
            <a:xfrm>
              <a:off x="604443" y="1524706"/>
              <a:ext cx="5558986" cy="568472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Прямоугольник 24">
              <a:extLst>
                <a:ext uri="{FF2B5EF4-FFF2-40B4-BE49-F238E27FC236}">
                  <a16:creationId xmlns="" xmlns:a16="http://schemas.microsoft.com/office/drawing/2014/main" id="{770208E8-15C0-DD42-98D9-592D3136D3F3}"/>
                </a:ext>
              </a:extLst>
            </p:cNvPr>
            <p:cNvSpPr/>
            <p:nvPr/>
          </p:nvSpPr>
          <p:spPr>
            <a:xfrm rot="5400000">
              <a:off x="3310040" y="-1064206"/>
              <a:ext cx="368344" cy="554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51F986D5-201C-ED42-AF49-4186EF728EC9}"/>
              </a:ext>
            </a:extLst>
          </p:cNvPr>
          <p:cNvSpPr/>
          <p:nvPr/>
        </p:nvSpPr>
        <p:spPr>
          <a:xfrm>
            <a:off x="5219701" y="2768600"/>
            <a:ext cx="5753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июня 2020 года</a:t>
            </a:r>
            <a:endParaRPr lang="ru-RU" sz="4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CB26D75-B114-814E-BDCF-DA9DC1985E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="" xmlns:a16="http://schemas.microsoft.com/office/drawing/2014/main" id="{D24B4233-343E-EC4A-9DE9-502F24A9D1DA}"/>
              </a:ext>
            </a:extLst>
          </p:cNvPr>
          <p:cNvSpPr/>
          <p:nvPr/>
        </p:nvSpPr>
        <p:spPr>
          <a:xfrm>
            <a:off x="527197" y="481918"/>
            <a:ext cx="5901035" cy="4161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3820329-8DBA-3143-88D4-FE287B489569}"/>
              </a:ext>
            </a:extLst>
          </p:cNvPr>
          <p:cNvSpPr/>
          <p:nvPr/>
        </p:nvSpPr>
        <p:spPr>
          <a:xfrm>
            <a:off x="1230229" y="536357"/>
            <a:ext cx="4251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СПОСОБЫ УЧАСТИЯ В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ПЕРЕПИСИ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DF31E8D-B20B-DD48-955C-D04F6F835B22}"/>
              </a:ext>
            </a:extLst>
          </p:cNvPr>
          <p:cNvSpPr/>
          <p:nvPr/>
        </p:nvSpPr>
        <p:spPr>
          <a:xfrm>
            <a:off x="745247" y="1057803"/>
            <a:ext cx="814790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Период: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1 по 25 октября 2020 года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5696649-83D9-9E40-A4B9-64933C4B8F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351" y="1732010"/>
            <a:ext cx="2808563" cy="2310049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202BFE1-CDA7-7F4D-968F-9E59094C8B31}"/>
              </a:ext>
            </a:extLst>
          </p:cNvPr>
          <p:cNvSpPr/>
          <p:nvPr/>
        </p:nvSpPr>
        <p:spPr>
          <a:xfrm>
            <a:off x="1230229" y="2385027"/>
            <a:ext cx="20396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личного ПК на портале </a:t>
            </a:r>
            <a:r>
              <a:rPr lang="en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endParaRPr lang="e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B1E91996-ACB6-3544-A2E0-88014C4E3982}"/>
              </a:ext>
            </a:extLst>
          </p:cNvPr>
          <p:cNvSpPr/>
          <p:nvPr/>
        </p:nvSpPr>
        <p:spPr>
          <a:xfrm>
            <a:off x="745247" y="1392621"/>
            <a:ext cx="2517420" cy="367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Переписаться можно: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DDC2CFCD-365A-0340-865F-1B6E840C6F70}"/>
              </a:ext>
            </a:extLst>
          </p:cNvPr>
          <p:cNvSpPr/>
          <p:nvPr/>
        </p:nvSpPr>
        <p:spPr>
          <a:xfrm>
            <a:off x="11568134" y="6284034"/>
            <a:ext cx="432355" cy="432355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1195671-87B1-5448-B0B8-69E71C9565C3}"/>
              </a:ext>
            </a:extLst>
          </p:cNvPr>
          <p:cNvSpPr txBox="1"/>
          <p:nvPr/>
        </p:nvSpPr>
        <p:spPr>
          <a:xfrm>
            <a:off x="11644440" y="6347913"/>
            <a:ext cx="396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6BD0725D-7E19-2343-B090-B9EDB8A76A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3265" y="1732010"/>
            <a:ext cx="2808563" cy="2310049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9AE485F8-8B8A-EF4B-A6B7-BA25A316CC17}"/>
              </a:ext>
            </a:extLst>
          </p:cNvPr>
          <p:cNvSpPr/>
          <p:nvPr/>
        </p:nvSpPr>
        <p:spPr>
          <a:xfrm>
            <a:off x="4877741" y="2206166"/>
            <a:ext cx="2039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смартфона в мобильном приложении «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Госуслуги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819A5BAD-5AF3-6F4F-90A6-C1299A691F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6273" y="1732010"/>
            <a:ext cx="2808563" cy="2310049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DCA752D4-6C26-2A4E-9E97-A84535A8958A}"/>
              </a:ext>
            </a:extLst>
          </p:cNvPr>
          <p:cNvSpPr/>
          <p:nvPr/>
        </p:nvSpPr>
        <p:spPr>
          <a:xfrm>
            <a:off x="8257464" y="2513942"/>
            <a:ext cx="2266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специальном компьютере </a:t>
            </a:r>
          </a:p>
          <a:p>
            <a:pPr marL="4763"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МФЦ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45247" y="4294521"/>
            <a:ext cx="4238981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Период: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октября 2020 года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1E91996-ACB6-3544-A2E0-88014C4E3982}"/>
              </a:ext>
            </a:extLst>
          </p:cNvPr>
          <p:cNvSpPr/>
          <p:nvPr/>
        </p:nvSpPr>
        <p:spPr>
          <a:xfrm>
            <a:off x="745247" y="4661737"/>
            <a:ext cx="2517420" cy="367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Переписаться можно: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75696649-83D9-9E40-A4B9-64933C4B8F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9615" y="4304912"/>
            <a:ext cx="2808563" cy="2310049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5696649-83D9-9E40-A4B9-64933C4B8F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6271" y="4304912"/>
            <a:ext cx="2808563" cy="2310049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DCA752D4-6C26-2A4E-9E97-A84535A8958A}"/>
              </a:ext>
            </a:extLst>
          </p:cNvPr>
          <p:cNvSpPr/>
          <p:nvPr/>
        </p:nvSpPr>
        <p:spPr>
          <a:xfrm>
            <a:off x="4850806" y="4845313"/>
            <a:ext cx="2266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ереписчиком по месту жительства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CA752D4-6C26-2A4E-9E97-A84535A8958A}"/>
              </a:ext>
            </a:extLst>
          </p:cNvPr>
          <p:cNvSpPr/>
          <p:nvPr/>
        </p:nvSpPr>
        <p:spPr>
          <a:xfrm>
            <a:off x="8257464" y="4845313"/>
            <a:ext cx="22661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стационарном переписном участке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7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  <a:t/>
            </a:r>
            <a:b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</a:br>
            <a: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  <a:t/>
            </a:r>
            <a:b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</a:br>
            <a: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  <a:t/>
            </a:r>
            <a:b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</a:br>
            <a: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  <a:t/>
            </a:r>
            <a:b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</a:br>
            <a: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  <a:t/>
            </a:r>
            <a:b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</a:br>
            <a: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  <a:t/>
            </a:r>
            <a:br>
              <a:rPr lang="ru-RU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tonda Bold" pitchFamily="2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6087" y="2225437"/>
            <a:ext cx="8031296" cy="2445716"/>
          </a:xfrm>
        </p:spPr>
        <p:txBody>
          <a:bodyPr>
            <a:normAutofit/>
          </a:bodyPr>
          <a:lstStyle/>
          <a:p>
            <a:r>
              <a:rPr lang="ru-RU" sz="4000" cap="all" dirty="0" smtClean="0">
                <a:solidFill>
                  <a:srgbClr val="196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перепись населения </a:t>
            </a:r>
            <a:r>
              <a:rPr lang="ru-RU" sz="4000" b="1" dirty="0" smtClean="0"/>
              <a:t>2020</a:t>
            </a:r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7451" y="267632"/>
            <a:ext cx="9882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Федеральной службы государственной статистики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Архангельской области и Ненецкому автономному округу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813" t="25586" r="3125" b="19141"/>
          <a:stretch>
            <a:fillRect/>
          </a:stretch>
        </p:blipFill>
        <p:spPr bwMode="auto">
          <a:xfrm>
            <a:off x="-70007" y="0"/>
            <a:ext cx="122620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510325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EAAF0EE-F826-C84D-81D1-63D971AE08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59" y="948658"/>
            <a:ext cx="9982200" cy="5334000"/>
          </a:xfrm>
          <a:prstGeom prst="rect">
            <a:avLst/>
          </a:prstGeom>
        </p:spPr>
      </p:pic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xmlns="" id="{7B56115B-7F72-5140-AC05-852CD4F89E2D}"/>
              </a:ext>
            </a:extLst>
          </p:cNvPr>
          <p:cNvSpPr/>
          <p:nvPr/>
        </p:nvSpPr>
        <p:spPr>
          <a:xfrm>
            <a:off x="527197" y="700128"/>
            <a:ext cx="8326643" cy="4637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CEAAF0EE-F826-C84D-81D1-63D971AE08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59" y="932012"/>
            <a:ext cx="9982200" cy="5334000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6069053B-A747-1946-82DB-3CAEFA2432B9}"/>
              </a:ext>
            </a:extLst>
          </p:cNvPr>
          <p:cNvSpPr/>
          <p:nvPr/>
        </p:nvSpPr>
        <p:spPr>
          <a:xfrm>
            <a:off x="745247" y="733786"/>
            <a:ext cx="6089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ВПН-2020.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РАБОТЫ В 2019 ГОДУ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FC0972CD-FEAC-7A48-8991-71B3FB82EF43}"/>
              </a:ext>
            </a:extLst>
          </p:cNvPr>
          <p:cNvSpPr/>
          <p:nvPr/>
        </p:nvSpPr>
        <p:spPr>
          <a:xfrm>
            <a:off x="745246" y="1176518"/>
            <a:ext cx="2402650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EB239BA9-1856-D746-925D-0850616C3AF5}"/>
              </a:ext>
            </a:extLst>
          </p:cNvPr>
          <p:cNvGrpSpPr/>
          <p:nvPr/>
        </p:nvGrpSpPr>
        <p:grpSpPr>
          <a:xfrm>
            <a:off x="839233" y="1595643"/>
            <a:ext cx="2308663" cy="48894"/>
            <a:chOff x="2951244" y="1701765"/>
            <a:chExt cx="2308663" cy="48894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xmlns="" id="{A229EB6E-EE8C-CF4D-B7CF-7EA2579B5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244" y="1704940"/>
              <a:ext cx="1137088" cy="45719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3318D773-8C0B-E748-8F12-D2F65F8A1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819" y="1701765"/>
              <a:ext cx="1137088" cy="45719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A9D125D0-7274-F948-ACA5-EC2EEFCB885C}"/>
              </a:ext>
            </a:extLst>
          </p:cNvPr>
          <p:cNvGrpSpPr/>
          <p:nvPr/>
        </p:nvGrpSpPr>
        <p:grpSpPr>
          <a:xfrm>
            <a:off x="5379632" y="1595643"/>
            <a:ext cx="2308663" cy="48894"/>
            <a:chOff x="2951244" y="1701765"/>
            <a:chExt cx="2308663" cy="48894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245A16D9-5415-2F4B-A247-30E57D967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244" y="1704940"/>
              <a:ext cx="1137088" cy="45719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xmlns="" id="{BD0B1237-176C-C541-966D-474E9A56E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819" y="1701765"/>
              <a:ext cx="1137088" cy="45719"/>
            </a:xfrm>
            <a:prstGeom prst="rect">
              <a:avLst/>
            </a:prstGeom>
          </p:spPr>
        </p:pic>
      </p:grp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E8731063-1DE6-B84A-85F4-9501E4857DA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15708" y="5017339"/>
            <a:ext cx="4261612" cy="3806921"/>
          </a:xfrm>
          <a:prstGeom prst="rect">
            <a:avLst/>
          </a:prstGeom>
        </p:spPr>
      </p:pic>
      <p:sp>
        <p:nvSpPr>
          <p:cNvPr id="68" name="Подзаголовок 2">
            <a:extLst>
              <a:ext uri="{FF2B5EF4-FFF2-40B4-BE49-F238E27FC236}">
                <a16:creationId xmlns:a16="http://schemas.microsoft.com/office/drawing/2014/main" xmlns="" id="{D0BEBDDB-F76A-5744-A0C1-64C17FB96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196" y="1778458"/>
            <a:ext cx="4307693" cy="4233862"/>
          </a:xfrm>
          <a:ln>
            <a:noFill/>
          </a:ln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сформированы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функционируют комиссии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проведению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ВПН-2020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проведена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 списков адресов на основе административных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списки адресов и картографический материал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ВПН-2010 актуализировались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местности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актуализирован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справочник ТЕРСОН-МО в АС ВПН</a:t>
            </a:r>
          </a:p>
          <a:p>
            <a:pPr algn="l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Скругленный прямоугольник 79">
            <a:extLst>
              <a:ext uri="{FF2B5EF4-FFF2-40B4-BE49-F238E27FC236}">
                <a16:creationId xmlns:a16="http://schemas.microsoft.com/office/drawing/2014/main" xmlns="" id="{F0FBA09D-222C-F447-ACCE-E6EE3A3B3CBB}"/>
              </a:ext>
            </a:extLst>
          </p:cNvPr>
          <p:cNvSpPr/>
          <p:nvPr/>
        </p:nvSpPr>
        <p:spPr>
          <a:xfrm>
            <a:off x="5167965" y="1830494"/>
            <a:ext cx="4181775" cy="5812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привлечено  359 регистраторов </a:t>
            </a:r>
            <a:endParaRPr lang="ru-RU" dirty="0"/>
          </a:p>
        </p:txBody>
      </p:sp>
      <p:sp>
        <p:nvSpPr>
          <p:cNvPr id="93" name="Подзаголовок 2">
            <a:extLst>
              <a:ext uri="{FF2B5EF4-FFF2-40B4-BE49-F238E27FC236}">
                <a16:creationId xmlns:a16="http://schemas.microsoft.com/office/drawing/2014/main" xmlns="" id="{8DE268D1-544D-414A-B6F4-D966F0D51F7F}"/>
              </a:ext>
            </a:extLst>
          </p:cNvPr>
          <p:cNvSpPr txBox="1">
            <a:spLocks/>
          </p:cNvSpPr>
          <p:nvPr/>
        </p:nvSpPr>
        <p:spPr>
          <a:xfrm>
            <a:off x="5379632" y="1867650"/>
            <a:ext cx="4508824" cy="13734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6D3F162A-F6B2-6348-8E44-9D4AD3A32D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0573" t="21600" r="51408" b="50000"/>
          <a:stretch/>
        </p:blipFill>
        <p:spPr>
          <a:xfrm>
            <a:off x="8853840" y="241295"/>
            <a:ext cx="3092674" cy="1785202"/>
          </a:xfrm>
          <a:prstGeom prst="rect">
            <a:avLst/>
          </a:prstGeom>
        </p:spPr>
      </p:pic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F0FBA09D-222C-F447-ACCE-E6EE3A3B3CBB}"/>
              </a:ext>
            </a:extLst>
          </p:cNvPr>
          <p:cNvSpPr/>
          <p:nvPr/>
        </p:nvSpPr>
        <p:spPr>
          <a:xfrm>
            <a:off x="5167964" y="2703545"/>
            <a:ext cx="4181776" cy="53753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уточнена информация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 более 193 тыс.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строений</a:t>
            </a:r>
            <a:endParaRPr lang="ru-RU" dirty="0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xmlns="" id="{F0FBA09D-222C-F447-ACCE-E6EE3A3B3CBB}"/>
              </a:ext>
            </a:extLst>
          </p:cNvPr>
          <p:cNvSpPr/>
          <p:nvPr/>
        </p:nvSpPr>
        <p:spPr>
          <a:xfrm>
            <a:off x="5167965" y="3525241"/>
            <a:ext cx="4181775" cy="616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Добавлено 3,5 тыс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строений 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F0FBA09D-222C-F447-ACCE-E6EE3A3B3CBB}"/>
              </a:ext>
            </a:extLst>
          </p:cNvPr>
          <p:cNvSpPr/>
          <p:nvPr/>
        </p:nvSpPr>
        <p:spPr>
          <a:xfrm>
            <a:off x="5167962" y="4360316"/>
            <a:ext cx="4181778" cy="8289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Исключено  5,4 тыс.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несуществующих (сгоревших, разрушенных) строений </a:t>
            </a:r>
            <a:endParaRPr lang="ru-RU" dirty="0"/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F0FBA09D-222C-F447-ACCE-E6EE3A3B3CBB}"/>
              </a:ext>
            </a:extLst>
          </p:cNvPr>
          <p:cNvSpPr/>
          <p:nvPr/>
        </p:nvSpPr>
        <p:spPr>
          <a:xfrm>
            <a:off x="5167965" y="5453755"/>
            <a:ext cx="4181778" cy="8289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уточнена информация 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968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строений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изменивших адрес, назначение)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6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9382" y="1021278"/>
            <a:ext cx="3135086" cy="32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47">
            <a:extLst>
              <a:ext uri="{FF2B5EF4-FFF2-40B4-BE49-F238E27FC236}">
                <a16:creationId xmlns:a16="http://schemas.microsoft.com/office/drawing/2014/main" xmlns="" id="{A68619CC-40BF-FA4A-8F96-9A88C9A9738B}"/>
              </a:ext>
            </a:extLst>
          </p:cNvPr>
          <p:cNvSpPr txBox="1">
            <a:spLocks/>
          </p:cNvSpPr>
          <p:nvPr/>
        </p:nvSpPr>
        <p:spPr>
          <a:xfrm>
            <a:off x="123584" y="298307"/>
            <a:ext cx="6100945" cy="12991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595959"/>
                </a:solidFill>
              </a:rPr>
              <a:t>ПРЕСС-КОНФЕРЕНЦИЯ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595959"/>
                </a:solidFill>
              </a:rPr>
              <a:t>«ГОД ДО ПЕРЕПИСИ»  г. МОСКВА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FAAC276-04A6-9246-85B3-4837A4409C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365" t="1" r="19066" b="17612"/>
          <a:stretch/>
        </p:blipFill>
        <p:spPr>
          <a:xfrm>
            <a:off x="3933384" y="1975104"/>
            <a:ext cx="3854255" cy="32893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796516-4ECD-5040-9C52-C664878C16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0766" r="10766"/>
          <a:stretch>
            <a:fillRect/>
          </a:stretch>
        </p:blipFill>
        <p:spPr>
          <a:xfrm>
            <a:off x="7842603" y="1971295"/>
            <a:ext cx="3876639" cy="3293127"/>
          </a:xfrm>
          <a:prstGeom prst="rect">
            <a:avLst/>
          </a:prstGeom>
        </p:spPr>
      </p:pic>
      <p:sp>
        <p:nvSpPr>
          <p:cNvPr id="13" name="Текст 14">
            <a:extLst>
              <a:ext uri="{FF2B5EF4-FFF2-40B4-BE49-F238E27FC236}">
                <a16:creationId xmlns:a16="http://schemas.microsoft.com/office/drawing/2014/main" xmlns="" id="{B2CD16C4-F930-8A4B-8875-EA3F469B8507}"/>
              </a:ext>
            </a:extLst>
          </p:cNvPr>
          <p:cNvSpPr txBox="1">
            <a:spLocks/>
          </p:cNvSpPr>
          <p:nvPr/>
        </p:nvSpPr>
        <p:spPr>
          <a:xfrm>
            <a:off x="399496" y="1971295"/>
            <a:ext cx="3159088" cy="4438383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 smtClean="0">
                <a:solidFill>
                  <a:srgbClr val="595959"/>
                </a:solidFill>
              </a:rPr>
              <a:t>«Год до переписи»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595959"/>
                </a:solidFill>
              </a:rPr>
              <a:t>прямой эфир по всей стране в официальных аккаунтах переписи и/или на канале </a:t>
            </a:r>
            <a:r>
              <a:rPr lang="ru-RU" sz="2000" b="1" dirty="0" err="1" smtClean="0">
                <a:solidFill>
                  <a:srgbClr val="595959"/>
                </a:solidFill>
              </a:rPr>
              <a:t>YouTube</a:t>
            </a:r>
            <a:endParaRPr lang="ru-RU" sz="2000" b="1" dirty="0">
              <a:solidFill>
                <a:srgbClr val="59595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0109200" y="6356350"/>
            <a:ext cx="1320800" cy="365125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020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344" y="4800600"/>
            <a:ext cx="467863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 идея фирменного стиля – связь всех элементов, что позволяет адаптировать логотип к любым задачам и условиям.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26368" y="279918"/>
            <a:ext cx="1650158" cy="806574"/>
          </a:xfrm>
          <a:prstGeom prst="roundRect">
            <a:avLst/>
          </a:prstGeom>
          <a:noFill/>
          <a:ln w="3810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247775" y="422310"/>
            <a:ext cx="124617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СТИЛЬ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="" xmlns:a16="http://schemas.microsoft.com/office/drawing/2014/main" xmlns:lc="http://schemas.openxmlformats.org/drawingml/2006/lockedCanvas" id="{D3221661-A348-4A47-9A9F-0FA4B682D95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553" y="306893"/>
            <a:ext cx="769005" cy="2308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26511" y="262835"/>
            <a:ext cx="1418465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="" xmlns:a16="http://schemas.microsoft.com/office/drawing/2014/main" xmlns:lc="http://schemas.openxmlformats.org/drawingml/2006/lockedCanvas" id="{D3221661-A348-4A47-9A9F-0FA4B682D95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553" y="262835"/>
            <a:ext cx="769005" cy="3189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Рисунок 19">
            <a:extLst>
              <a:ext uri="{FF2B5EF4-FFF2-40B4-BE49-F238E27FC236}">
                <a16:creationI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="" xmlns:a16="http://schemas.microsoft.com/office/drawing/2014/main" xmlns:lc="http://schemas.openxmlformats.org/drawingml/2006/lockedCanvas" id="{D3221661-A348-4A47-9A9F-0FA4B682D95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1287" y="283811"/>
            <a:ext cx="769005" cy="3189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xmlns:lc="http://schemas.openxmlformats.org/drawingml/2006/lockedCanvas" id="{EFB7CE1E-EEE7-4E4D-8A74-D318F8C425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6" t="54724" r="12842" b="13008"/>
          <a:stretch>
            <a:fillRect/>
          </a:stretch>
        </p:blipFill>
        <p:spPr>
          <a:xfrm>
            <a:off x="5620828" y="3967925"/>
            <a:ext cx="5124091" cy="2449186"/>
          </a:xfrm>
          <a:prstGeom prst="rect">
            <a:avLst/>
          </a:prstGeom>
        </p:spPr>
      </p:pic>
      <p:pic>
        <p:nvPicPr>
          <p:cNvPr id="12" name="Picture 2" descr="C:\Documents and Settings\P18_MoshkovaOV\Рабочий стол\2019\ИРР\Комиссии\Республиканская комиссия_25.10.2019\aident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4479" y="311533"/>
            <a:ext cx="6467121" cy="6467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93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5BD2-5FEC-124D-A20F-52A962BC3A0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5143" y="1659361"/>
            <a:ext cx="6427281" cy="156903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Слоган Всероссийской переписи населения 2020 года</a:t>
            </a:r>
            <a:b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2B0B8D9-9E29-A945-8D3E-F8D99203AE44}"/>
              </a:ext>
            </a:extLst>
          </p:cNvPr>
          <p:cNvSpPr/>
          <p:nvPr/>
        </p:nvSpPr>
        <p:spPr>
          <a:xfrm>
            <a:off x="2033752" y="3987945"/>
            <a:ext cx="85133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spc="-150" dirty="0" smtClean="0">
                <a:gradFill>
                  <a:gsLst>
                    <a:gs pos="0">
                      <a:srgbClr val="E52329"/>
                    </a:gs>
                    <a:gs pos="32000">
                      <a:srgbClr val="F7A823">
                        <a:lumMod val="98000"/>
                      </a:srgbClr>
                    </a:gs>
                    <a:gs pos="63000">
                      <a:srgbClr val="4EB051"/>
                    </a:gs>
                    <a:gs pos="100000">
                      <a:srgbClr val="169FDB"/>
                    </a:gs>
                  </a:gsLst>
                  <a:lin ang="19800000" scaled="0"/>
                </a:gradFill>
                <a:effectLst/>
                <a:latin typeface="PT Astra Sans" panose="020B0603020203020204" pitchFamily="34" charset="0"/>
              </a:rPr>
              <a:t>«СОЗДАЕМ   БУДУЩЕЕ»</a:t>
            </a:r>
            <a:endParaRPr lang="ru-RU" sz="4400" b="1" i="1" spc="-150" dirty="0">
              <a:gradFill>
                <a:gsLst>
                  <a:gs pos="0">
                    <a:srgbClr val="E52329"/>
                  </a:gs>
                  <a:gs pos="32000">
                    <a:srgbClr val="F7A823">
                      <a:lumMod val="98000"/>
                    </a:srgbClr>
                  </a:gs>
                  <a:gs pos="63000">
                    <a:srgbClr val="4EB051"/>
                  </a:gs>
                  <a:gs pos="100000">
                    <a:srgbClr val="169FDB"/>
                  </a:gs>
                </a:gsLst>
                <a:lin ang="19800000" scaled="0"/>
              </a:gradFill>
              <a:effectLst/>
              <a:latin typeface="PT Astra Sans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4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1062192" y="2273593"/>
            <a:ext cx="3976770" cy="4080800"/>
          </a:xfrm>
          <a:ln w="38100">
            <a:gradFill flip="none" rotWithShape="1">
              <a:gsLst>
                <a:gs pos="0">
                  <a:srgbClr val="7F2A59"/>
                </a:gs>
                <a:gs pos="21000">
                  <a:srgbClr val="FF6633"/>
                </a:gs>
                <a:gs pos="45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0"/>
              <a:tileRect/>
            </a:gradFill>
          </a:ln>
        </p:spPr>
        <p:txBody>
          <a:bodyPr/>
          <a:lstStyle/>
          <a:p>
            <a:r>
              <a:rPr lang="ru-RU" sz="2200" b="1" dirty="0" smtClean="0"/>
              <a:t>«Конкурсы и викторины»: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конкурсы на выбор </a:t>
            </a:r>
            <a:br>
              <a:rPr lang="ru-RU" sz="2200" dirty="0" smtClean="0"/>
            </a:br>
            <a:r>
              <a:rPr lang="ru-RU" sz="2200" dirty="0" smtClean="0"/>
              <a:t>    талисмана ВПН-2020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конкурсы детского рисунка </a:t>
            </a:r>
            <a:br>
              <a:rPr lang="ru-RU" sz="2200" dirty="0" smtClean="0"/>
            </a:br>
            <a:r>
              <a:rPr lang="ru-RU" sz="2200" dirty="0" smtClean="0"/>
              <a:t>    на тему переписи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конкурсы фотографий и </a:t>
            </a:r>
            <a:br>
              <a:rPr lang="ru-RU" sz="2200" dirty="0" smtClean="0"/>
            </a:br>
            <a:r>
              <a:rPr lang="ru-RU" sz="2200" dirty="0" smtClean="0"/>
              <a:t>    видеороликов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викторины, посвященные </a:t>
            </a:r>
            <a:br>
              <a:rPr lang="ru-RU" sz="2200" dirty="0" smtClean="0"/>
            </a:br>
            <a:r>
              <a:rPr lang="ru-RU" sz="2200" dirty="0" smtClean="0"/>
              <a:t>    ВПН-2020</a:t>
            </a: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062193" y="597135"/>
            <a:ext cx="3976769" cy="1562309"/>
          </a:xfrm>
          <a:ln w="38100">
            <a:gradFill flip="none" rotWithShape="1">
              <a:gsLst>
                <a:gs pos="0">
                  <a:srgbClr val="7F2A59"/>
                </a:gs>
                <a:gs pos="21000">
                  <a:srgbClr val="FF6633"/>
                </a:gs>
                <a:gs pos="45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txBody>
          <a:bodyPr>
            <a:noAutofit/>
          </a:bodyPr>
          <a:lstStyle/>
          <a:p>
            <a:r>
              <a:rPr lang="ru-RU" sz="2800" b="1" dirty="0" smtClean="0"/>
              <a:t>Официальный сайт ВПН-2020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en-US" sz="2800" b="1" u="sng" dirty="0" smtClean="0">
                <a:solidFill>
                  <a:schemeClr val="tx1"/>
                </a:solidFill>
                <a:hlinkClick r:id="rId2"/>
              </a:rPr>
              <a:t>www</a:t>
            </a:r>
            <a:r>
              <a:rPr lang="ru-RU" sz="2800" b="1" u="sng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lang="en-US" sz="2800" b="1" u="sng" dirty="0" err="1" smtClean="0">
                <a:solidFill>
                  <a:schemeClr val="tx1"/>
                </a:solidFill>
                <a:hlinkClick r:id="rId2"/>
              </a:rPr>
              <a:t>strana</a:t>
            </a:r>
            <a:r>
              <a:rPr lang="ru-RU" sz="2800" b="1" u="sng" dirty="0" smtClean="0">
                <a:solidFill>
                  <a:schemeClr val="tx1"/>
                </a:solidFill>
                <a:hlinkClick r:id="rId2"/>
              </a:rPr>
              <a:t>2020.</a:t>
            </a:r>
            <a:r>
              <a:rPr lang="en-US" sz="2800" b="1" u="sng" dirty="0" err="1" smtClean="0">
                <a:solidFill>
                  <a:schemeClr val="tx1"/>
                </a:solidFill>
                <a:hlinkClick r:id="rId2"/>
              </a:rPr>
              <a:t>ru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5BD2-5FEC-124D-A20F-52A962BC3A09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t="13725" r="1179" b="5036"/>
          <a:stretch>
            <a:fillRect/>
          </a:stretch>
        </p:blipFill>
        <p:spPr>
          <a:xfrm>
            <a:off x="5365631" y="629026"/>
            <a:ext cx="6055743" cy="2663491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/>
          <a:srcRect t="14075" r="1064"/>
          <a:stretch>
            <a:fillRect/>
          </a:stretch>
        </p:blipFill>
        <p:spPr>
          <a:xfrm>
            <a:off x="5377506" y="3304392"/>
            <a:ext cx="6557820" cy="339719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65631" y="621102"/>
            <a:ext cx="6055744" cy="5420470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9CDDAF6F-9DD0-2742-A393-FBD854BE10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95" y="25400"/>
            <a:ext cx="12192000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D3CFFC40-4827-A349-BCE4-D6917DC43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35" y="606724"/>
            <a:ext cx="4372735" cy="4582289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2C65E116-CB98-1E41-A187-0FF80FE4BB30}"/>
              </a:ext>
            </a:extLst>
          </p:cNvPr>
          <p:cNvSpPr/>
          <p:nvPr/>
        </p:nvSpPr>
        <p:spPr>
          <a:xfrm>
            <a:off x="1787480" y="1929188"/>
            <a:ext cx="273664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организационного плана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ВПН-2020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районном уровне 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xmlns="" id="{F0279A7E-8BEB-934F-9B56-3C84F10365DD}"/>
              </a:ext>
            </a:extLst>
          </p:cNvPr>
          <p:cNvSpPr/>
          <p:nvPr/>
        </p:nvSpPr>
        <p:spPr>
          <a:xfrm>
            <a:off x="4892040" y="1665137"/>
            <a:ext cx="6366510" cy="9980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222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- по муниципальным образованиям − до 1 марта 2020 года</a:t>
            </a:r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xmlns="" id="{A0E522DE-DE19-C242-8FA3-6988B1D18FDE}"/>
              </a:ext>
            </a:extLst>
          </p:cNvPr>
          <p:cNvSpPr/>
          <p:nvPr/>
        </p:nvSpPr>
        <p:spPr>
          <a:xfrm>
            <a:off x="4661288" y="3566197"/>
            <a:ext cx="6322943" cy="7886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5" name="Группа 22">
            <a:extLst>
              <a:ext uri="{FF2B5EF4-FFF2-40B4-BE49-F238E27FC236}">
                <a16:creationId xmlns:a16="http://schemas.microsoft.com/office/drawing/2014/main" xmlns="" id="{CA86069B-20BA-5A44-84ED-1F8135F14BE2}"/>
              </a:ext>
            </a:extLst>
          </p:cNvPr>
          <p:cNvGrpSpPr/>
          <p:nvPr/>
        </p:nvGrpSpPr>
        <p:grpSpPr>
          <a:xfrm rot="19854334">
            <a:off x="121712" y="1363012"/>
            <a:ext cx="1023817" cy="568472"/>
            <a:chOff x="604443" y="1524706"/>
            <a:chExt cx="5662854" cy="568472"/>
          </a:xfrm>
        </p:grpSpPr>
        <p:sp>
          <p:nvSpPr>
            <p:cNvPr id="76" name="Овал 23">
              <a:extLst>
                <a:ext uri="{FF2B5EF4-FFF2-40B4-BE49-F238E27FC236}">
                  <a16:creationId xmlns:a16="http://schemas.microsoft.com/office/drawing/2014/main" xmlns="" id="{458F5849-CA27-464A-881D-5F733F63050F}"/>
                </a:ext>
              </a:extLst>
            </p:cNvPr>
            <p:cNvSpPr/>
            <p:nvPr/>
          </p:nvSpPr>
          <p:spPr>
            <a:xfrm>
              <a:off x="604443" y="1524706"/>
              <a:ext cx="5558986" cy="568472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Прямоугольник 24">
              <a:extLst>
                <a:ext uri="{FF2B5EF4-FFF2-40B4-BE49-F238E27FC236}">
                  <a16:creationId xmlns:a16="http://schemas.microsoft.com/office/drawing/2014/main" xmlns="" id="{770208E8-15C0-DD42-98D9-592D3136D3F3}"/>
                </a:ext>
              </a:extLst>
            </p:cNvPr>
            <p:cNvSpPr/>
            <p:nvPr/>
          </p:nvSpPr>
          <p:spPr>
            <a:xfrm rot="5400000">
              <a:off x="3310040" y="-1064206"/>
              <a:ext cx="368344" cy="554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51F986D5-201C-ED42-AF49-4186EF728EC9}"/>
              </a:ext>
            </a:extLst>
          </p:cNvPr>
          <p:cNvSpPr/>
          <p:nvPr/>
        </p:nvSpPr>
        <p:spPr>
          <a:xfrm>
            <a:off x="5106252" y="182477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муниципальным образованиям −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марта 2020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51F986D5-201C-ED42-AF49-4186EF728EC9}"/>
              </a:ext>
            </a:extLst>
          </p:cNvPr>
          <p:cNvSpPr/>
          <p:nvPr/>
        </p:nvSpPr>
        <p:spPr>
          <a:xfrm>
            <a:off x="5027295" y="364694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субъектам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−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мая 2020 года</a:t>
            </a:r>
          </a:p>
        </p:txBody>
      </p:sp>
    </p:spTree>
    <p:extLst>
      <p:ext uri="{BB962C8B-B14F-4D97-AF65-F5344CB8AC3E}">
        <p14:creationId xmlns:p14="http://schemas.microsoft.com/office/powerpoint/2010/main" val="4024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9CDDAF6F-9DD0-2742-A393-FBD854BE10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Скругленный прямоугольник 55">
            <a:extLst>
              <a:ext uri="{FF2B5EF4-FFF2-40B4-BE49-F238E27FC236}">
                <a16:creationId xmlns="" xmlns:a16="http://schemas.microsoft.com/office/drawing/2014/main" id="{F0279A7E-8BEB-934F-9B56-3C84F10365DD}"/>
              </a:ext>
            </a:extLst>
          </p:cNvPr>
          <p:cNvSpPr/>
          <p:nvPr/>
        </p:nvSpPr>
        <p:spPr>
          <a:xfrm>
            <a:off x="608799" y="1809515"/>
            <a:ext cx="3469907" cy="9980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222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МВД России</a:t>
            </a:r>
            <a:r>
              <a:rPr lang="ru-RU" sz="2400" b="1" dirty="0" smtClean="0"/>
              <a:t>1 </a:t>
            </a:r>
            <a:r>
              <a:rPr lang="ru-RU" sz="2400" dirty="0" smtClean="0"/>
              <a:t>марта </a:t>
            </a:r>
            <a:r>
              <a:rPr lang="ru-RU" dirty="0" smtClean="0"/>
              <a:t>2020 года</a:t>
            </a:r>
            <a:endParaRPr lang="ru-RU" dirty="0"/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="" xmlns:a16="http://schemas.microsoft.com/office/drawing/2014/main" id="{A0E522DE-DE19-C242-8FA3-6988B1D18FDE}"/>
              </a:ext>
            </a:extLst>
          </p:cNvPr>
          <p:cNvSpPr/>
          <p:nvPr/>
        </p:nvSpPr>
        <p:spPr>
          <a:xfrm>
            <a:off x="1641360" y="3072902"/>
            <a:ext cx="3435965" cy="9697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МЧС России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22">
            <a:extLst>
              <a:ext uri="{FF2B5EF4-FFF2-40B4-BE49-F238E27FC236}">
                <a16:creationId xmlns="" xmlns:a16="http://schemas.microsoft.com/office/drawing/2014/main" id="{CA86069B-20BA-5A44-84ED-1F8135F14BE2}"/>
              </a:ext>
            </a:extLst>
          </p:cNvPr>
          <p:cNvGrpSpPr/>
          <p:nvPr/>
        </p:nvGrpSpPr>
        <p:grpSpPr>
          <a:xfrm rot="19854334">
            <a:off x="121712" y="1363012"/>
            <a:ext cx="1023817" cy="568472"/>
            <a:chOff x="604443" y="1524706"/>
            <a:chExt cx="5662854" cy="568472"/>
          </a:xfrm>
        </p:grpSpPr>
        <p:sp>
          <p:nvSpPr>
            <p:cNvPr id="76" name="Овал 23">
              <a:extLst>
                <a:ext uri="{FF2B5EF4-FFF2-40B4-BE49-F238E27FC236}">
                  <a16:creationId xmlns="" xmlns:a16="http://schemas.microsoft.com/office/drawing/2014/main" id="{458F5849-CA27-464A-881D-5F733F63050F}"/>
                </a:ext>
              </a:extLst>
            </p:cNvPr>
            <p:cNvSpPr/>
            <p:nvPr/>
          </p:nvSpPr>
          <p:spPr>
            <a:xfrm>
              <a:off x="604443" y="1524706"/>
              <a:ext cx="5558986" cy="568472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Прямоугольник 24">
              <a:extLst>
                <a:ext uri="{FF2B5EF4-FFF2-40B4-BE49-F238E27FC236}">
                  <a16:creationId xmlns="" xmlns:a16="http://schemas.microsoft.com/office/drawing/2014/main" id="{770208E8-15C0-DD42-98D9-592D3136D3F3}"/>
                </a:ext>
              </a:extLst>
            </p:cNvPr>
            <p:cNvSpPr/>
            <p:nvPr/>
          </p:nvSpPr>
          <p:spPr>
            <a:xfrm rot="5400000">
              <a:off x="3310040" y="-1064206"/>
              <a:ext cx="368344" cy="554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51F986D5-201C-ED42-AF49-4186EF728EC9}"/>
              </a:ext>
            </a:extLst>
          </p:cNvPr>
          <p:cNvSpPr/>
          <p:nvPr/>
        </p:nvSpPr>
        <p:spPr>
          <a:xfrm>
            <a:off x="5027295" y="3646944"/>
            <a:ext cx="39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="" xmlns:a16="http://schemas.microsoft.com/office/drawing/2014/main" id="{F0279A7E-8BEB-934F-9B56-3C84F10365DD}"/>
              </a:ext>
            </a:extLst>
          </p:cNvPr>
          <p:cNvSpPr/>
          <p:nvPr/>
        </p:nvSpPr>
        <p:spPr>
          <a:xfrm>
            <a:off x="594182" y="5440680"/>
            <a:ext cx="10883944" cy="8839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222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т.д.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1130967" y="442881"/>
            <a:ext cx="9914021" cy="1024972"/>
          </a:xfrm>
          <a:prstGeom prst="rect">
            <a:avLst/>
          </a:prstGeom>
          <a:ln w="38100">
            <a:solidFill>
              <a:srgbClr val="479D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органы исполнительной власти, в ведении которых находятся специальные контингенты населения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F0279A7E-8BEB-934F-9B56-3C84F10365DD}"/>
              </a:ext>
            </a:extLst>
          </p:cNvPr>
          <p:cNvSpPr/>
          <p:nvPr/>
        </p:nvSpPr>
        <p:spPr>
          <a:xfrm>
            <a:off x="3071261" y="4296043"/>
            <a:ext cx="3469907" cy="9980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222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Минобороны России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A0E522DE-DE19-C242-8FA3-6988B1D18FDE}"/>
              </a:ext>
            </a:extLst>
          </p:cNvPr>
          <p:cNvSpPr/>
          <p:nvPr/>
        </p:nvSpPr>
        <p:spPr>
          <a:xfrm>
            <a:off x="7460633" y="4284079"/>
            <a:ext cx="3435965" cy="9697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ФСБ России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A0E522DE-DE19-C242-8FA3-6988B1D18FDE}"/>
              </a:ext>
            </a:extLst>
          </p:cNvPr>
          <p:cNvSpPr/>
          <p:nvPr/>
        </p:nvSpPr>
        <p:spPr>
          <a:xfrm>
            <a:off x="5455371" y="1881774"/>
            <a:ext cx="3435965" cy="9697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ФСИН России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="" xmlns:a16="http://schemas.microsoft.com/office/drawing/2014/main" id="{F0279A7E-8BEB-934F-9B56-3C84F10365DD}"/>
              </a:ext>
            </a:extLst>
          </p:cNvPr>
          <p:cNvSpPr/>
          <p:nvPr/>
        </p:nvSpPr>
        <p:spPr>
          <a:xfrm>
            <a:off x="6135304" y="3028715"/>
            <a:ext cx="3469907" cy="9980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222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Росгвардия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9CDDAF6F-9DD0-2742-A393-FBD854BE10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95" y="-12700"/>
            <a:ext cx="12192000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D3CFFC40-4827-A349-BCE4-D6917DC43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" y="606724"/>
            <a:ext cx="4995860" cy="5235276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2C65E116-CB98-1E41-A187-0FF80FE4BB30}"/>
              </a:ext>
            </a:extLst>
          </p:cNvPr>
          <p:cNvSpPr/>
          <p:nvPr/>
        </p:nvSpPr>
        <p:spPr>
          <a:xfrm>
            <a:off x="1121835" y="1752508"/>
            <a:ext cx="32130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с территориальными органами исполнительной власти, имеющими специальные контингенты населения </a:t>
            </a:r>
            <a:endParaRPr lang="ru-RU" sz="2000" b="1" dirty="0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="" xmlns:a16="http://schemas.microsoft.com/office/drawing/2014/main" id="{F0279A7E-8BEB-934F-9B56-3C84F10365DD}"/>
              </a:ext>
            </a:extLst>
          </p:cNvPr>
          <p:cNvSpPr/>
          <p:nvPr/>
        </p:nvSpPr>
        <p:spPr>
          <a:xfrm>
            <a:off x="4599940" y="1233337"/>
            <a:ext cx="6366510" cy="9980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222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- по </a:t>
            </a:r>
            <a:r>
              <a:rPr lang="ru-RU" dirty="0" err="1" smtClean="0"/>
              <a:t>му</a:t>
            </a:r>
            <a:endParaRPr lang="ru-RU" dirty="0"/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="" xmlns:a16="http://schemas.microsoft.com/office/drawing/2014/main" id="{A0E522DE-DE19-C242-8FA3-6988B1D18FDE}"/>
              </a:ext>
            </a:extLst>
          </p:cNvPr>
          <p:cNvSpPr/>
          <p:nvPr/>
        </p:nvSpPr>
        <p:spPr>
          <a:xfrm>
            <a:off x="4712088" y="2435897"/>
            <a:ext cx="6322943" cy="11328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2">
            <a:extLst>
              <a:ext uri="{FF2B5EF4-FFF2-40B4-BE49-F238E27FC236}">
                <a16:creationId xmlns="" xmlns:a16="http://schemas.microsoft.com/office/drawing/2014/main" id="{CA86069B-20BA-5A44-84ED-1F8135F14BE2}"/>
              </a:ext>
            </a:extLst>
          </p:cNvPr>
          <p:cNvGrpSpPr/>
          <p:nvPr/>
        </p:nvGrpSpPr>
        <p:grpSpPr>
          <a:xfrm rot="19854334">
            <a:off x="121712" y="1363012"/>
            <a:ext cx="1023817" cy="568472"/>
            <a:chOff x="604443" y="1524706"/>
            <a:chExt cx="5662854" cy="568472"/>
          </a:xfrm>
        </p:grpSpPr>
        <p:sp>
          <p:nvSpPr>
            <p:cNvPr id="76" name="Овал 23">
              <a:extLst>
                <a:ext uri="{FF2B5EF4-FFF2-40B4-BE49-F238E27FC236}">
                  <a16:creationId xmlns="" xmlns:a16="http://schemas.microsoft.com/office/drawing/2014/main" id="{458F5849-CA27-464A-881D-5F733F63050F}"/>
                </a:ext>
              </a:extLst>
            </p:cNvPr>
            <p:cNvSpPr/>
            <p:nvPr/>
          </p:nvSpPr>
          <p:spPr>
            <a:xfrm>
              <a:off x="604443" y="1524706"/>
              <a:ext cx="5558986" cy="568472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Прямоугольник 24">
              <a:extLst>
                <a:ext uri="{FF2B5EF4-FFF2-40B4-BE49-F238E27FC236}">
                  <a16:creationId xmlns="" xmlns:a16="http://schemas.microsoft.com/office/drawing/2014/main" id="{770208E8-15C0-DD42-98D9-592D3136D3F3}"/>
                </a:ext>
              </a:extLst>
            </p:cNvPr>
            <p:cNvSpPr/>
            <p:nvPr/>
          </p:nvSpPr>
          <p:spPr>
            <a:xfrm rot="5400000">
              <a:off x="3310040" y="-1064206"/>
              <a:ext cx="368344" cy="554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51F986D5-201C-ED42-AF49-4186EF728EC9}"/>
              </a:ext>
            </a:extLst>
          </p:cNvPr>
          <p:cNvSpPr/>
          <p:nvPr/>
        </p:nvSpPr>
        <p:spPr>
          <a:xfrm>
            <a:off x="5106252" y="1270000"/>
            <a:ext cx="609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потребностей в переписных документах и средствах материально-технического обеспечения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51F986D5-201C-ED42-AF49-4186EF728EC9}"/>
              </a:ext>
            </a:extLst>
          </p:cNvPr>
          <p:cNvSpPr/>
          <p:nvPr/>
        </p:nvSpPr>
        <p:spPr>
          <a:xfrm>
            <a:off x="5027295" y="2514600"/>
            <a:ext cx="609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графика получения переписных документов и средств материально-технического обеспечения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F0279A7E-8BEB-934F-9B56-3C84F10365DD}"/>
              </a:ext>
            </a:extLst>
          </p:cNvPr>
          <p:cNvSpPr/>
          <p:nvPr/>
        </p:nvSpPr>
        <p:spPr>
          <a:xfrm>
            <a:off x="4739640" y="3760637"/>
            <a:ext cx="6366510" cy="9980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222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разработка графика сдачи-приема                 	заполненных переписных листов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A0E522DE-DE19-C242-8FA3-6988B1D18FDE}"/>
              </a:ext>
            </a:extLst>
          </p:cNvPr>
          <p:cNvSpPr/>
          <p:nvPr/>
        </p:nvSpPr>
        <p:spPr>
          <a:xfrm>
            <a:off x="4673988" y="4937797"/>
            <a:ext cx="6489312" cy="13106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проведение обучения переписных работников территориальных органов, имеющих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спецконтингент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порядку проведения ВПН-2020 и заполнения переписных документов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4070</TotalTime>
  <Words>326</Words>
  <Application>Microsoft Office PowerPoint</Application>
  <PresentationFormat>Произвольный</PresentationFormat>
  <Paragraphs>81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</vt:lpstr>
      <vt:lpstr>Презентация PowerPoint</vt:lpstr>
      <vt:lpstr>Презентация PowerPoint</vt:lpstr>
      <vt:lpstr>Презентация PowerPoint</vt:lpstr>
      <vt:lpstr>Слоган Всероссийской переписи населения 2020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366 дней до переписи</dc:title>
  <dc:creator>Kvasha Maxim</dc:creator>
  <cp:lastModifiedBy>Нина Сергеевна Чемакина</cp:lastModifiedBy>
  <cp:revision>206</cp:revision>
  <dcterms:created xsi:type="dcterms:W3CDTF">2019-09-20T09:39:04Z</dcterms:created>
  <dcterms:modified xsi:type="dcterms:W3CDTF">2020-03-02T13:21:06Z</dcterms:modified>
</cp:coreProperties>
</file>